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2" r:id="rId3"/>
    <p:sldId id="258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3E16D-1FA2-4641-9D6A-EA793E72AC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04EF4-2A5F-4082-9CAE-3041107F2D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2BEBC-7237-4E45-9372-E674A15F75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A6D2F-A241-4997-B8AE-9CF4F33C34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58574-6865-45B1-A9A9-BC53533A94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1941B-33E6-4695-BC32-5A95CEAA57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FF179-EEA5-4E7C-9AFE-A8E0CD4CB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D9BA7-2EFE-4308-8296-7A59F7EDF3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28FFF-F482-450E-ADEB-B8440476F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A3100-BEC7-41B3-8566-4237855B88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D733A-0BC2-4A99-BDA5-2F3093A11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B2926D-692D-4111-806D-B5A383A00C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006B5A"/>
                </a:solidFill>
              </a:rPr>
              <a:t>Základy informatiky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b="1" dirty="0" smtClean="0">
                <a:solidFill>
                  <a:srgbClr val="006B5A"/>
                </a:solidFill>
              </a:rPr>
              <a:t>Aplikační SW - licence</a:t>
            </a:r>
            <a:endParaRPr lang="cs-CZ" b="1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 – 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285992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OEM (</a:t>
            </a:r>
            <a:r>
              <a:rPr lang="cs-CZ" b="1" dirty="0" err="1"/>
              <a:t>Original</a:t>
            </a:r>
            <a:r>
              <a:rPr lang="cs-CZ" b="1" dirty="0"/>
              <a:t> </a:t>
            </a:r>
            <a:r>
              <a:rPr lang="cs-CZ" b="1" dirty="0" err="1"/>
              <a:t>Equipment</a:t>
            </a:r>
            <a:r>
              <a:rPr lang="cs-CZ" b="1" dirty="0"/>
              <a:t> </a:t>
            </a:r>
            <a:r>
              <a:rPr lang="cs-CZ" b="1" dirty="0" err="1"/>
              <a:t>Manufacturer</a:t>
            </a:r>
            <a:r>
              <a:rPr lang="cs-CZ" b="1" dirty="0"/>
              <a:t>) Software</a:t>
            </a:r>
            <a:r>
              <a:rPr lang="cs-CZ" dirty="0"/>
              <a:t> - OEM Software je cenově zvýhodněný, určený k prodeji pouze s novým počítačem. SW je vázán k danému počítači nebo komponentě. Při vyřazení počítače nelze SW dále používat</a:t>
            </a:r>
            <a:r>
              <a:rPr lang="cs-CZ" dirty="0" smtClean="0"/>
              <a:t>.</a:t>
            </a:r>
          </a:p>
          <a:p>
            <a:r>
              <a:rPr lang="cs-CZ" sz="2400" dirty="0" smtClean="0"/>
              <a:t>V </a:t>
            </a:r>
            <a:r>
              <a:rPr lang="cs-CZ" sz="2400" dirty="0"/>
              <a:t>případě SW od firmy Microsoft je podpora OEM SW poskytována prodejcem, při koupi normální verze se lze obrátit přímo na podporu Microsoft. </a:t>
            </a:r>
          </a:p>
        </p:txBody>
      </p:sp>
    </p:spTree>
    <p:extLst>
      <p:ext uri="{BB962C8B-B14F-4D97-AF65-F5344CB8AC3E}">
        <p14:creationId xmlns:p14="http://schemas.microsoft.com/office/powerpoint/2010/main" xmlns="" val="186125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Retail verze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Retail</a:t>
            </a:r>
            <a:r>
              <a:rPr lang="cs-CZ" dirty="0"/>
              <a:t> - Maloobchodní provedení v podobě krabice. Kromě dokumentace a výrobku může být obohaceno zajímavým SW a nějakým dodatečným příslušenstvím za zvýhodněnou cenu. Někdy může existovat víc verzí Retail balení s různým obsahem, výrobce je obvykle odlišuje změnou nějakého písmena v názvu nebo uvedením jiného </a:t>
            </a:r>
            <a:r>
              <a:rPr lang="cs-CZ" dirty="0" err="1"/>
              <a:t>Partnumber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218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Softwarové licence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Softwarová licence</a:t>
            </a:r>
            <a:r>
              <a:rPr lang="cs-CZ" dirty="0" smtClean="0"/>
              <a:t> je v informatice právní nástroj, který umožňuje používat nebo redistribuovat software, který je chráněn zákonem. 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r>
              <a:rPr lang="cs-CZ" dirty="0" smtClean="0"/>
              <a:t>V České republice se jedná o </a:t>
            </a:r>
            <a:r>
              <a:rPr lang="cs-CZ" dirty="0" smtClean="0">
                <a:solidFill>
                  <a:srgbClr val="C00000"/>
                </a:solidFill>
              </a:rPr>
              <a:t>Autorský zákon</a:t>
            </a:r>
            <a:r>
              <a:rPr lang="cs-CZ" dirty="0" smtClean="0"/>
              <a:t> (121/2000 Sb.)</a:t>
            </a:r>
            <a:endParaRPr lang="cs-CZ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Typy SW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8229600" cy="4929222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C00000"/>
                </a:solidFill>
              </a:rPr>
              <a:t>Svobodný</a:t>
            </a:r>
            <a:r>
              <a:rPr lang="cs-CZ" dirty="0" smtClean="0"/>
              <a:t> – zdarma nebo za úplatu, ale musí být šířen se zdrojovým kódem</a:t>
            </a:r>
            <a:endParaRPr lang="cs-CZ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cs-CZ" dirty="0" smtClean="0">
                <a:solidFill>
                  <a:srgbClr val="C00000"/>
                </a:solidFill>
              </a:rPr>
              <a:t>Komerční</a:t>
            </a:r>
            <a:r>
              <a:rPr lang="cs-CZ" dirty="0" smtClean="0"/>
              <a:t> – šířen za úplatu za účelem zisku, užití je omezeno licencí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err="1" smtClean="0">
                <a:solidFill>
                  <a:srgbClr val="C00000"/>
                </a:solidFill>
              </a:rPr>
              <a:t>Proprietární</a:t>
            </a:r>
            <a:r>
              <a:rPr lang="cs-CZ" dirty="0" smtClean="0"/>
              <a:t> - autor upravuje licencí (typicky EULA) či jiným způsobem možnosti jeho používání – opak svobodného SW</a:t>
            </a:r>
          </a:p>
          <a:p>
            <a:pPr eaLnBrk="1" hangingPunct="1"/>
            <a:endParaRPr lang="cs-CZ" dirty="0" smtClean="0"/>
          </a:p>
          <a:p>
            <a:pPr eaLnBrk="1" hangingPunct="1">
              <a:buNone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Svobodné licence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BSD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(</a:t>
            </a:r>
            <a:r>
              <a:rPr lang="cs-CZ" dirty="0" err="1" smtClean="0">
                <a:solidFill>
                  <a:srgbClr val="C00000"/>
                </a:solidFill>
              </a:rPr>
              <a:t>Berkeley</a:t>
            </a:r>
            <a:r>
              <a:rPr lang="cs-CZ" dirty="0" smtClean="0">
                <a:solidFill>
                  <a:srgbClr val="C00000"/>
                </a:solidFill>
              </a:rPr>
              <a:t> Software </a:t>
            </a:r>
            <a:r>
              <a:rPr lang="cs-CZ" dirty="0" err="1" smtClean="0">
                <a:solidFill>
                  <a:srgbClr val="C00000"/>
                </a:solidFill>
              </a:rPr>
              <a:t>Distribution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cs-CZ" sz="2000" dirty="0" smtClean="0"/>
              <a:t>volné šíření licencovaného obsahu, přičemž vyžaduje pouze uvedení autora a informace o licenci, spolu s upozorněním na zřeknutí se odpovědnosti za dílo. Dílo vytvořené pod BSD může být použito pro komerční účely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GNU/GPL</a:t>
            </a:r>
            <a:r>
              <a:rPr lang="cs-CZ" dirty="0" smtClean="0"/>
              <a:t>  </a:t>
            </a:r>
            <a:r>
              <a:rPr lang="cs-CZ" dirty="0" smtClean="0">
                <a:solidFill>
                  <a:srgbClr val="C00000"/>
                </a:solidFill>
              </a:rPr>
              <a:t>(</a:t>
            </a:r>
            <a:r>
              <a:rPr lang="cs-CZ" dirty="0" err="1" smtClean="0">
                <a:solidFill>
                  <a:srgbClr val="C00000"/>
                </a:solidFill>
              </a:rPr>
              <a:t>General</a:t>
            </a:r>
            <a:r>
              <a:rPr lang="cs-CZ" dirty="0" smtClean="0">
                <a:solidFill>
                  <a:srgbClr val="C00000"/>
                </a:solidFill>
              </a:rPr>
              <a:t> Public </a:t>
            </a:r>
            <a:r>
              <a:rPr lang="cs-CZ" dirty="0" err="1" smtClean="0">
                <a:solidFill>
                  <a:srgbClr val="C00000"/>
                </a:solidFill>
              </a:rPr>
              <a:t>License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cs-CZ" sz="2000" dirty="0" smtClean="0"/>
              <a:t>vyžaduje, aby byla odvozená díla dostupná pod toutéž licencí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Freeware</a:t>
            </a:r>
            <a:r>
              <a:rPr lang="cs-CZ" dirty="0" smtClean="0"/>
              <a:t> – distribuován bezplatně, ale někdy omezení pro nekomerční použití, autor si ponechává autorská práva, nedovoluje úpravy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Shareware</a:t>
            </a:r>
            <a:r>
              <a:rPr lang="cs-CZ" dirty="0" smtClean="0"/>
              <a:t> – software chráněný autorskými právy, uživatel může po nějakou dobu bezplatně vyzkoušet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Open </a:t>
            </a:r>
            <a:r>
              <a:rPr lang="cs-CZ" dirty="0" err="1" smtClean="0">
                <a:solidFill>
                  <a:srgbClr val="0070C0"/>
                </a:solidFill>
              </a:rPr>
              <a:t>Source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šířen včetně zdrojového kódu, možnost úpravy</a:t>
            </a:r>
          </a:p>
          <a:p>
            <a:pPr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Public </a:t>
            </a:r>
            <a:r>
              <a:rPr lang="cs-CZ" dirty="0" err="1" smtClean="0">
                <a:solidFill>
                  <a:srgbClr val="0070C0"/>
                </a:solidFill>
              </a:rPr>
              <a:t>Domain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volné autorské dílo, často je jedinou podmínkou uvedení autora, autorská práva nejsou chráněna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Shareware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Trialware</a:t>
            </a:r>
            <a:r>
              <a:rPr lang="cs-CZ" dirty="0" smtClean="0"/>
              <a:t> – shareware, jehož bezplatné využití je omezeno časově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Criplware</a:t>
            </a:r>
            <a:r>
              <a:rPr lang="cs-CZ" dirty="0" smtClean="0"/>
              <a:t> – shareware, jehož bezplatné využití je omezeno </a:t>
            </a:r>
            <a:r>
              <a:rPr lang="cs-CZ" smtClean="0"/>
              <a:t>sníženou </a:t>
            </a:r>
            <a:r>
              <a:rPr lang="cs-CZ" smtClean="0"/>
              <a:t>funkcionalitou</a:t>
            </a:r>
            <a:endParaRPr lang="cs-CZ" dirty="0" smtClean="0"/>
          </a:p>
          <a:p>
            <a:r>
              <a:rPr lang="cs-CZ" dirty="0" err="1" smtClean="0">
                <a:solidFill>
                  <a:srgbClr val="0070C0"/>
                </a:solidFill>
              </a:rPr>
              <a:t>Cardware</a:t>
            </a:r>
            <a:r>
              <a:rPr lang="cs-CZ" dirty="0" smtClean="0">
                <a:solidFill>
                  <a:srgbClr val="0070C0"/>
                </a:solidFill>
              </a:rPr>
              <a:t>, </a:t>
            </a:r>
            <a:r>
              <a:rPr lang="cs-CZ" dirty="0" err="1" smtClean="0">
                <a:solidFill>
                  <a:srgbClr val="0070C0"/>
                </a:solidFill>
              </a:rPr>
              <a:t>Adware</a:t>
            </a:r>
            <a:r>
              <a:rPr lang="cs-CZ" dirty="0" smtClean="0"/>
              <a:t>,…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Demoverze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Demoverze je komerční software dostupný zdarma ve verzi která je omezená v jednom či více směrech.</a:t>
            </a:r>
          </a:p>
          <a:p>
            <a:pPr>
              <a:buNone/>
            </a:pPr>
            <a:r>
              <a:rPr lang="cs-CZ" dirty="0" smtClean="0"/>
              <a:t>Pokud chce uživatel používat program i po skončení testovacího období, je nucen zakoupit si registrační kód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licenční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Výhradní licence </a:t>
            </a:r>
            <a:r>
              <a:rPr lang="cs-CZ" dirty="0" smtClean="0"/>
              <a:t>– autor poskytuje právo k užití díla pouze a jedině nabyvateli licence (nemůže poskytnout licenci další osobě)</a:t>
            </a:r>
          </a:p>
          <a:p>
            <a:pPr lvl="1"/>
            <a:r>
              <a:rPr lang="cs-CZ" dirty="0" smtClean="0"/>
              <a:t>Úplná výhradnost</a:t>
            </a:r>
          </a:p>
          <a:p>
            <a:pPr lvl="1"/>
            <a:r>
              <a:rPr lang="cs-CZ" dirty="0" smtClean="0"/>
              <a:t>Výhradnost omezená ve prospěch autora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Nevýhradní licence </a:t>
            </a:r>
            <a:r>
              <a:rPr lang="cs-CZ" dirty="0" smtClean="0"/>
              <a:t>– autor může licenci poskytnout neomezenému množství osob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446</Words>
  <Application>Microsoft Office PowerPoint</Application>
  <PresentationFormat>Předvádění na obrazovce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Základy informatiky Aplikační SW - licence</vt:lpstr>
      <vt:lpstr>Softwarové licence</vt:lpstr>
      <vt:lpstr>Typy SW</vt:lpstr>
      <vt:lpstr>Svobodné licence</vt:lpstr>
      <vt:lpstr>Typy SW</vt:lpstr>
      <vt:lpstr>Typy SW</vt:lpstr>
      <vt:lpstr>Shareware</vt:lpstr>
      <vt:lpstr>Demoverze</vt:lpstr>
      <vt:lpstr>Forma licenční smlouvy</vt:lpstr>
      <vt:lpstr>OEM</vt:lpstr>
      <vt:lpstr>Retail verze</vt:lpstr>
    </vt:vector>
  </TitlesOfParts>
  <Company>Kovo, Informační systémy a. 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</dc:title>
  <dc:creator>Danel</dc:creator>
  <cp:lastModifiedBy>Roman Danel</cp:lastModifiedBy>
  <cp:revision>41</cp:revision>
  <dcterms:created xsi:type="dcterms:W3CDTF">2009-04-08T20:43:44Z</dcterms:created>
  <dcterms:modified xsi:type="dcterms:W3CDTF">2014-11-30T21:37:46Z</dcterms:modified>
</cp:coreProperties>
</file>